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42242-C830-4048-B748-4CBD144EC23A}" type="datetimeFigureOut">
              <a:rPr lang="ru-RU" smtClean="0"/>
              <a:t>07.09.2023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D902D-69DC-4EA6-AD1E-544D365AAB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43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AD5D-7F22-46FD-9D91-ABC576DDAC77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3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7F55-A732-4063-B0DF-4D7CAC480275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39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D7F1F-4135-4D88-AE1D-F730F8257D55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512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6B772-2166-4C44-96CB-35BBED3F394A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0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C428-A96E-4305-8910-4AA631D4986F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172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0B42-0365-4D05-84DC-995AAACDF8C0}" type="datetime1">
              <a:rPr lang="ru-RU" smtClean="0"/>
              <a:t>07.09.2023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30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3AC1D-0F1C-4B1A-BD3E-18DABD2B0626}" type="datetime1">
              <a:rPr lang="ru-RU" smtClean="0"/>
              <a:t>07.09.2023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39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2EFCA-AB99-4941-A883-B3F7F7894818}" type="datetime1">
              <a:rPr lang="ru-RU" smtClean="0"/>
              <a:t>07.09.2023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054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DC3A9-E9F3-4DFA-82D9-75A8412E8BEF}" type="datetime1">
              <a:rPr lang="ru-RU" smtClean="0"/>
              <a:t>07.09.2023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49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759AA-1841-4CAF-8845-09FA7D024B27}" type="datetime1">
              <a:rPr lang="ru-RU" smtClean="0"/>
              <a:t>07.09.2023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00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93D93-3164-4F80-90EA-1EB365BD7994}" type="datetime1">
              <a:rPr lang="ru-RU" smtClean="0"/>
              <a:t>07.09.2023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85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ABD3-FDC6-4A69-94ED-62A1D2D17409}" type="datetime1">
              <a:rPr lang="ru-RU" smtClean="0"/>
              <a:t>07.09.2023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3329F-FD54-4F53-9642-89573FFF1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00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9269" y="766353"/>
            <a:ext cx="10746377" cy="5312229"/>
          </a:xfrm>
        </p:spPr>
        <p:txBody>
          <a:bodyPr/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перечней первичных документов, налоговых регистров, регистров бухгалтерского учета и/ или отчетов, формируемых в учетной системе, форм налоговой отчетности, взаимосвязей между уровнями раскрытия налоговой отчетности по налогу на имущество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z="1600" smtClean="0"/>
              <a:t>1</a:t>
            </a:fld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413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10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566141"/>
              </p:ext>
            </p:extLst>
          </p:nvPr>
        </p:nvGraphicFramePr>
        <p:xfrm>
          <a:off x="452845" y="418011"/>
          <a:ext cx="10900954" cy="5956186"/>
        </p:xfrm>
        <a:graphic>
          <a:graphicData uri="http://schemas.openxmlformats.org/drawingml/2006/table">
            <a:tbl>
              <a:tblPr firstRow="1" firstCol="1" bandRow="1"/>
              <a:tblGrid>
                <a:gridCol w="1027670">
                  <a:extLst>
                    <a:ext uri="{9D8B030D-6E8A-4147-A177-3AD203B41FA5}">
                      <a16:colId xmlns:a16="http://schemas.microsoft.com/office/drawing/2014/main" val="1946429339"/>
                    </a:ext>
                  </a:extLst>
                </a:gridCol>
                <a:gridCol w="700056">
                  <a:extLst>
                    <a:ext uri="{9D8B030D-6E8A-4147-A177-3AD203B41FA5}">
                      <a16:colId xmlns:a16="http://schemas.microsoft.com/office/drawing/2014/main" val="1145254679"/>
                    </a:ext>
                  </a:extLst>
                </a:gridCol>
                <a:gridCol w="934066">
                  <a:extLst>
                    <a:ext uri="{9D8B030D-6E8A-4147-A177-3AD203B41FA5}">
                      <a16:colId xmlns:a16="http://schemas.microsoft.com/office/drawing/2014/main" val="441217688"/>
                    </a:ext>
                  </a:extLst>
                </a:gridCol>
                <a:gridCol w="1308485">
                  <a:extLst>
                    <a:ext uri="{9D8B030D-6E8A-4147-A177-3AD203B41FA5}">
                      <a16:colId xmlns:a16="http://schemas.microsoft.com/office/drawing/2014/main" val="3555368633"/>
                    </a:ext>
                  </a:extLst>
                </a:gridCol>
                <a:gridCol w="1027670">
                  <a:extLst>
                    <a:ext uri="{9D8B030D-6E8A-4147-A177-3AD203B41FA5}">
                      <a16:colId xmlns:a16="http://schemas.microsoft.com/office/drawing/2014/main" val="3910167951"/>
                    </a:ext>
                  </a:extLst>
                </a:gridCol>
                <a:gridCol w="1027670">
                  <a:extLst>
                    <a:ext uri="{9D8B030D-6E8A-4147-A177-3AD203B41FA5}">
                      <a16:colId xmlns:a16="http://schemas.microsoft.com/office/drawing/2014/main" val="2787524840"/>
                    </a:ext>
                  </a:extLst>
                </a:gridCol>
                <a:gridCol w="1293982">
                  <a:extLst>
                    <a:ext uri="{9D8B030D-6E8A-4147-A177-3AD203B41FA5}">
                      <a16:colId xmlns:a16="http://schemas.microsoft.com/office/drawing/2014/main" val="3700490279"/>
                    </a:ext>
                  </a:extLst>
                </a:gridCol>
                <a:gridCol w="1311779">
                  <a:extLst>
                    <a:ext uri="{9D8B030D-6E8A-4147-A177-3AD203B41FA5}">
                      <a16:colId xmlns:a16="http://schemas.microsoft.com/office/drawing/2014/main" val="3513752527"/>
                    </a:ext>
                  </a:extLst>
                </a:gridCol>
                <a:gridCol w="1293982">
                  <a:extLst>
                    <a:ext uri="{9D8B030D-6E8A-4147-A177-3AD203B41FA5}">
                      <a16:colId xmlns:a16="http://schemas.microsoft.com/office/drawing/2014/main" val="2485389537"/>
                    </a:ext>
                  </a:extLst>
                </a:gridCol>
                <a:gridCol w="975594">
                  <a:extLst>
                    <a:ext uri="{9D8B030D-6E8A-4147-A177-3AD203B41FA5}">
                      <a16:colId xmlns:a16="http://schemas.microsoft.com/office/drawing/2014/main" val="3019041978"/>
                    </a:ext>
                  </a:extLst>
                </a:gridCol>
              </a:tblGrid>
              <a:tr h="7026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НР в Приказе Комитета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НР налогоплательщика (при наличии)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дату вступления в ГМ,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учетной системе налогоплательщика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НР в Витрине данных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078898"/>
                  </a:ext>
                </a:extLst>
              </a:tr>
              <a:tr h="1639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Способ формиро-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вания НР (1 – ручной;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автомати-ческий)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функции подписания НР ЭЦП,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да; 2 – нет)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Необходи-мость в ручных корректи-ровках НР (1 –да; 2 –нет)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ежемесячно; 2 – ежеквартально; 3 – ежегодно; 4 - однократно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590356"/>
                  </a:ext>
                </a:extLst>
              </a:tr>
              <a:tr h="1639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937739"/>
                  </a:ext>
                </a:extLst>
              </a:tr>
              <a:tr h="14757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Налоговый регистр по исчислению налога на имущество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«9.1 Отчет о среднегодовой стоимости объектов обложения налогом»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среднегодовая балансовая стоимость ОС;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сумма рассчитанного налога на имущество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7503862"/>
                  </a:ext>
                </a:extLst>
              </a:tr>
              <a:tr h="19676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701.01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Налоговый регистр по исчислению текущих платежей по налогу на имущество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«9.2 Отчет о поступлении объектов налогообложения по состоянию на …»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поступивших ОС;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первоначальная стоимость поступивших ОС;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период поступления ОС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70" marR="42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83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041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11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290205"/>
              </p:ext>
            </p:extLst>
          </p:nvPr>
        </p:nvGraphicFramePr>
        <p:xfrm>
          <a:off x="566057" y="374471"/>
          <a:ext cx="10964092" cy="4166995"/>
        </p:xfrm>
        <a:graphic>
          <a:graphicData uri="http://schemas.openxmlformats.org/drawingml/2006/table">
            <a:tbl>
              <a:tblPr firstRow="1" firstCol="1" bandRow="1"/>
              <a:tblGrid>
                <a:gridCol w="1033623">
                  <a:extLst>
                    <a:ext uri="{9D8B030D-6E8A-4147-A177-3AD203B41FA5}">
                      <a16:colId xmlns:a16="http://schemas.microsoft.com/office/drawing/2014/main" val="2474908496"/>
                    </a:ext>
                  </a:extLst>
                </a:gridCol>
                <a:gridCol w="704110">
                  <a:extLst>
                    <a:ext uri="{9D8B030D-6E8A-4147-A177-3AD203B41FA5}">
                      <a16:colId xmlns:a16="http://schemas.microsoft.com/office/drawing/2014/main" val="3038537759"/>
                    </a:ext>
                  </a:extLst>
                </a:gridCol>
                <a:gridCol w="939476">
                  <a:extLst>
                    <a:ext uri="{9D8B030D-6E8A-4147-A177-3AD203B41FA5}">
                      <a16:colId xmlns:a16="http://schemas.microsoft.com/office/drawing/2014/main" val="1522550604"/>
                    </a:ext>
                  </a:extLst>
                </a:gridCol>
                <a:gridCol w="1316062">
                  <a:extLst>
                    <a:ext uri="{9D8B030D-6E8A-4147-A177-3AD203B41FA5}">
                      <a16:colId xmlns:a16="http://schemas.microsoft.com/office/drawing/2014/main" val="2513976888"/>
                    </a:ext>
                  </a:extLst>
                </a:gridCol>
                <a:gridCol w="1033623">
                  <a:extLst>
                    <a:ext uri="{9D8B030D-6E8A-4147-A177-3AD203B41FA5}">
                      <a16:colId xmlns:a16="http://schemas.microsoft.com/office/drawing/2014/main" val="1765675925"/>
                    </a:ext>
                  </a:extLst>
                </a:gridCol>
                <a:gridCol w="1033623">
                  <a:extLst>
                    <a:ext uri="{9D8B030D-6E8A-4147-A177-3AD203B41FA5}">
                      <a16:colId xmlns:a16="http://schemas.microsoft.com/office/drawing/2014/main" val="1463462008"/>
                    </a:ext>
                  </a:extLst>
                </a:gridCol>
                <a:gridCol w="1301476">
                  <a:extLst>
                    <a:ext uri="{9D8B030D-6E8A-4147-A177-3AD203B41FA5}">
                      <a16:colId xmlns:a16="http://schemas.microsoft.com/office/drawing/2014/main" val="795215887"/>
                    </a:ext>
                  </a:extLst>
                </a:gridCol>
                <a:gridCol w="1319378">
                  <a:extLst>
                    <a:ext uri="{9D8B030D-6E8A-4147-A177-3AD203B41FA5}">
                      <a16:colId xmlns:a16="http://schemas.microsoft.com/office/drawing/2014/main" val="1781765716"/>
                    </a:ext>
                  </a:extLst>
                </a:gridCol>
                <a:gridCol w="1301476">
                  <a:extLst>
                    <a:ext uri="{9D8B030D-6E8A-4147-A177-3AD203B41FA5}">
                      <a16:colId xmlns:a16="http://schemas.microsoft.com/office/drawing/2014/main" val="1457575576"/>
                    </a:ext>
                  </a:extLst>
                </a:gridCol>
                <a:gridCol w="981245">
                  <a:extLst>
                    <a:ext uri="{9D8B030D-6E8A-4147-A177-3AD203B41FA5}">
                      <a16:colId xmlns:a16="http://schemas.microsoft.com/office/drawing/2014/main" val="622494569"/>
                    </a:ext>
                  </a:extLst>
                </a:gridCol>
              </a:tblGrid>
              <a:tr h="71128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НР в Приказе Комитета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НР налогоплательщика (при наличии)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дату вступления в ГМ,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учетной системе налогоплательщика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НР в Витрине данных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686055"/>
                  </a:ext>
                </a:extLst>
              </a:tr>
              <a:tr h="15569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Способ формиро-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вания НР (1 – ручной;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автомати-ческий)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функции подписания НР ЭЦП,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да; 2 – нет)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Необходи-мость в ручных корректи-ровках НР (1 –да; 2 –нет)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ежемесячно; 2 – ежеквартально; 3 – ежегодно; 4 - однократно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367204"/>
                  </a:ext>
                </a:extLst>
              </a:tr>
              <a:tr h="1556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345539"/>
                  </a:ext>
                </a:extLst>
              </a:tr>
              <a:tr h="17126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701.01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Налоговый регистр по исчислению текущих платежей по налогу на имущество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«9.3 Отчет о выбытии объектов налогообложения по состоянию на …»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выбывших ОС;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стоимость выбывших ОС;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период выбытия ОС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91" marR="573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2293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66057" y="4741198"/>
            <a:ext cx="109640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расшифровка аббревиатур: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БИН – Бизнес-идентификационный номер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ФНО – Форма налоговой отчетности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НР – Налоговый регистр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 – Основное средство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ЭЦП – Электронная цифровая подпись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28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12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940906"/>
              </p:ext>
            </p:extLst>
          </p:nvPr>
        </p:nvGraphicFramePr>
        <p:xfrm>
          <a:off x="1325154" y="435769"/>
          <a:ext cx="92456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1880536836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39293428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6649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3440" y="2055670"/>
            <a:ext cx="1040674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1 раскрытия показателей налоговой отчетности. Перечень форм налоговой отчетности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340486"/>
              </p:ext>
            </p:extLst>
          </p:nvPr>
        </p:nvGraphicFramePr>
        <p:xfrm>
          <a:off x="940525" y="2888962"/>
          <a:ext cx="10040983" cy="2760617"/>
        </p:xfrm>
        <a:graphic>
          <a:graphicData uri="http://schemas.openxmlformats.org/drawingml/2006/table">
            <a:tbl>
              <a:tblPr firstRow="1" firstCol="1" bandRow="1"/>
              <a:tblGrid>
                <a:gridCol w="5661381">
                  <a:extLst>
                    <a:ext uri="{9D8B030D-6E8A-4147-A177-3AD203B41FA5}">
                      <a16:colId xmlns:a16="http://schemas.microsoft.com/office/drawing/2014/main" val="596261704"/>
                    </a:ext>
                  </a:extLst>
                </a:gridCol>
                <a:gridCol w="4379602">
                  <a:extLst>
                    <a:ext uri="{9D8B030D-6E8A-4147-A177-3AD203B41FA5}">
                      <a16:colId xmlns:a16="http://schemas.microsoft.com/office/drawing/2014/main" val="2188136265"/>
                    </a:ext>
                  </a:extLst>
                </a:gridCol>
              </a:tblGrid>
              <a:tr h="552123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952290"/>
                  </a:ext>
                </a:extLst>
              </a:tr>
              <a:tr h="552123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593253"/>
                  </a:ext>
                </a:extLst>
              </a:tr>
              <a:tr h="552123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283228"/>
                  </a:ext>
                </a:extLst>
              </a:tr>
              <a:tr h="110424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191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5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13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05934"/>
              </p:ext>
            </p:extLst>
          </p:nvPr>
        </p:nvGraphicFramePr>
        <p:xfrm>
          <a:off x="505098" y="522514"/>
          <a:ext cx="11094718" cy="4071481"/>
        </p:xfrm>
        <a:graphic>
          <a:graphicData uri="http://schemas.openxmlformats.org/drawingml/2006/table">
            <a:tbl>
              <a:tblPr firstRow="1" firstCol="1" bandRow="1"/>
              <a:tblGrid>
                <a:gridCol w="753807">
                  <a:extLst>
                    <a:ext uri="{9D8B030D-6E8A-4147-A177-3AD203B41FA5}">
                      <a16:colId xmlns:a16="http://schemas.microsoft.com/office/drawing/2014/main" val="1915183292"/>
                    </a:ext>
                  </a:extLst>
                </a:gridCol>
                <a:gridCol w="1220834">
                  <a:extLst>
                    <a:ext uri="{9D8B030D-6E8A-4147-A177-3AD203B41FA5}">
                      <a16:colId xmlns:a16="http://schemas.microsoft.com/office/drawing/2014/main" val="4252017912"/>
                    </a:ext>
                  </a:extLst>
                </a:gridCol>
                <a:gridCol w="1709303">
                  <a:extLst>
                    <a:ext uri="{9D8B030D-6E8A-4147-A177-3AD203B41FA5}">
                      <a16:colId xmlns:a16="http://schemas.microsoft.com/office/drawing/2014/main" val="2556498050"/>
                    </a:ext>
                  </a:extLst>
                </a:gridCol>
                <a:gridCol w="1709303">
                  <a:extLst>
                    <a:ext uri="{9D8B030D-6E8A-4147-A177-3AD203B41FA5}">
                      <a16:colId xmlns:a16="http://schemas.microsoft.com/office/drawing/2014/main" val="75416757"/>
                    </a:ext>
                  </a:extLst>
                </a:gridCol>
                <a:gridCol w="1485505">
                  <a:extLst>
                    <a:ext uri="{9D8B030D-6E8A-4147-A177-3AD203B41FA5}">
                      <a16:colId xmlns:a16="http://schemas.microsoft.com/office/drawing/2014/main" val="774465111"/>
                    </a:ext>
                  </a:extLst>
                </a:gridCol>
                <a:gridCol w="1342784">
                  <a:extLst>
                    <a:ext uri="{9D8B030D-6E8A-4147-A177-3AD203B41FA5}">
                      <a16:colId xmlns:a16="http://schemas.microsoft.com/office/drawing/2014/main" val="3413677423"/>
                    </a:ext>
                  </a:extLst>
                </a:gridCol>
                <a:gridCol w="1436591">
                  <a:extLst>
                    <a:ext uri="{9D8B030D-6E8A-4147-A177-3AD203B41FA5}">
                      <a16:colId xmlns:a16="http://schemas.microsoft.com/office/drawing/2014/main" val="1986913128"/>
                    </a:ext>
                  </a:extLst>
                </a:gridCol>
                <a:gridCol w="1436591">
                  <a:extLst>
                    <a:ext uri="{9D8B030D-6E8A-4147-A177-3AD203B41FA5}">
                      <a16:colId xmlns:a16="http://schemas.microsoft.com/office/drawing/2014/main" val="1318337566"/>
                    </a:ext>
                  </a:extLst>
                </a:gridCol>
              </a:tblGrid>
              <a:tr h="46624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ФНО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дату вступления в ГМ,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учетной системе налогоплательщика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ФНО в Витрине данных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228714"/>
                  </a:ext>
                </a:extLst>
              </a:tr>
              <a:tr h="1554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ФНО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Способ формирования ФНО (1 – ручной;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2 - автоматический)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Необходимость в ручных корректировках ФНО (1 – да; 2 -нет)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ежемесячно;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ежеквартально; 3 – ежегодно;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– однократно)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61909"/>
                  </a:ext>
                </a:extLst>
              </a:tr>
              <a:tr h="1554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910121"/>
                  </a:ext>
                </a:extLst>
              </a:tr>
              <a:tr h="10879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Декларация по налогу на транспортные средства, по земельному налогу и налогу на имущество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13586"/>
                  </a:ext>
                </a:extLst>
              </a:tr>
              <a:tr h="777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701.01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Расчет текущих платежей по земельному налогу и налогу на имущество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2" marR="609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791661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5098" y="4875008"/>
            <a:ext cx="9501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расшифровка аббревиатур: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Комитет</a:t>
            </a: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Комитет государственных доходов Министерства финансов Республики Казахстан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ФНО – Форма налоговой отчетности;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БИН – Бизнес-идентификационный номер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48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14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369065"/>
              </p:ext>
            </p:extLst>
          </p:nvPr>
        </p:nvGraphicFramePr>
        <p:xfrm>
          <a:off x="1516743" y="566398"/>
          <a:ext cx="92456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1080809795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23469222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38117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7646" y="2102402"/>
            <a:ext cx="1015201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1. Взаимосвязи между уровнями раскрытия налоговой отчетности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010906"/>
              </p:ext>
            </p:extLst>
          </p:nvPr>
        </p:nvGraphicFramePr>
        <p:xfrm>
          <a:off x="844731" y="2878754"/>
          <a:ext cx="10509069" cy="2633771"/>
        </p:xfrm>
        <a:graphic>
          <a:graphicData uri="http://schemas.openxmlformats.org/drawingml/2006/table">
            <a:tbl>
              <a:tblPr firstRow="1" firstCol="1" bandRow="1"/>
              <a:tblGrid>
                <a:gridCol w="5874873">
                  <a:extLst>
                    <a:ext uri="{9D8B030D-6E8A-4147-A177-3AD203B41FA5}">
                      <a16:colId xmlns:a16="http://schemas.microsoft.com/office/drawing/2014/main" val="3949860461"/>
                    </a:ext>
                  </a:extLst>
                </a:gridCol>
                <a:gridCol w="4634196">
                  <a:extLst>
                    <a:ext uri="{9D8B030D-6E8A-4147-A177-3AD203B41FA5}">
                      <a16:colId xmlns:a16="http://schemas.microsoft.com/office/drawing/2014/main" val="436624848"/>
                    </a:ext>
                  </a:extLst>
                </a:gridCol>
              </a:tblGrid>
              <a:tr h="526754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628530"/>
                  </a:ext>
                </a:extLst>
              </a:tr>
              <a:tr h="526754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702175"/>
                  </a:ext>
                </a:extLst>
              </a:tr>
              <a:tr h="526754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905375"/>
                  </a:ext>
                </a:extLst>
              </a:tr>
              <a:tr h="1053509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731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77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15</a:t>
            </a:fld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739976"/>
              </p:ext>
            </p:extLst>
          </p:nvPr>
        </p:nvGraphicFramePr>
        <p:xfrm>
          <a:off x="1477963" y="473075"/>
          <a:ext cx="9237662" cy="591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Документ" r:id="rId3" imgW="9237402" imgH="5912011" progId="Word.Document.12">
                  <p:embed/>
                </p:oleObj>
              </mc:Choice>
              <mc:Fallback>
                <p:oleObj name="Документ" r:id="rId3" imgW="9237402" imgH="59120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7963" y="473075"/>
                        <a:ext cx="9237662" cy="591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609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16</a:t>
            </a:fld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213961"/>
              </p:ext>
            </p:extLst>
          </p:nvPr>
        </p:nvGraphicFramePr>
        <p:xfrm>
          <a:off x="600891" y="627017"/>
          <a:ext cx="10868298" cy="5729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Документ" r:id="rId3" imgW="9465641" imgH="6099511" progId="Word.Document.12">
                  <p:embed/>
                </p:oleObj>
              </mc:Choice>
              <mc:Fallback>
                <p:oleObj name="Документ" r:id="rId3" imgW="9465641" imgH="60995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891" y="627017"/>
                        <a:ext cx="10868298" cy="5729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37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063948"/>
              </p:ext>
            </p:extLst>
          </p:nvPr>
        </p:nvGraphicFramePr>
        <p:xfrm>
          <a:off x="801187" y="999195"/>
          <a:ext cx="10552612" cy="3486837"/>
        </p:xfrm>
        <a:graphic>
          <a:graphicData uri="http://schemas.openxmlformats.org/drawingml/2006/table">
            <a:tbl>
              <a:tblPr firstRow="1" firstCol="1" bandRow="1"/>
              <a:tblGrid>
                <a:gridCol w="886575">
                  <a:extLst>
                    <a:ext uri="{9D8B030D-6E8A-4147-A177-3AD203B41FA5}">
                      <a16:colId xmlns:a16="http://schemas.microsoft.com/office/drawing/2014/main" val="3193372712"/>
                    </a:ext>
                  </a:extLst>
                </a:gridCol>
                <a:gridCol w="892202">
                  <a:extLst>
                    <a:ext uri="{9D8B030D-6E8A-4147-A177-3AD203B41FA5}">
                      <a16:colId xmlns:a16="http://schemas.microsoft.com/office/drawing/2014/main" val="804957213"/>
                    </a:ext>
                  </a:extLst>
                </a:gridCol>
                <a:gridCol w="2125153">
                  <a:extLst>
                    <a:ext uri="{9D8B030D-6E8A-4147-A177-3AD203B41FA5}">
                      <a16:colId xmlns:a16="http://schemas.microsoft.com/office/drawing/2014/main" val="1022476192"/>
                    </a:ext>
                  </a:extLst>
                </a:gridCol>
                <a:gridCol w="1339866">
                  <a:extLst>
                    <a:ext uri="{9D8B030D-6E8A-4147-A177-3AD203B41FA5}">
                      <a16:colId xmlns:a16="http://schemas.microsoft.com/office/drawing/2014/main" val="733408077"/>
                    </a:ext>
                  </a:extLst>
                </a:gridCol>
                <a:gridCol w="1232325">
                  <a:extLst>
                    <a:ext uri="{9D8B030D-6E8A-4147-A177-3AD203B41FA5}">
                      <a16:colId xmlns:a16="http://schemas.microsoft.com/office/drawing/2014/main" val="2273440637"/>
                    </a:ext>
                  </a:extLst>
                </a:gridCol>
                <a:gridCol w="1240453">
                  <a:extLst>
                    <a:ext uri="{9D8B030D-6E8A-4147-A177-3AD203B41FA5}">
                      <a16:colId xmlns:a16="http://schemas.microsoft.com/office/drawing/2014/main" val="1491929239"/>
                    </a:ext>
                  </a:extLst>
                </a:gridCol>
                <a:gridCol w="1418019">
                  <a:extLst>
                    <a:ext uri="{9D8B030D-6E8A-4147-A177-3AD203B41FA5}">
                      <a16:colId xmlns:a16="http://schemas.microsoft.com/office/drawing/2014/main" val="1878538514"/>
                    </a:ext>
                  </a:extLst>
                </a:gridCol>
                <a:gridCol w="1418019">
                  <a:extLst>
                    <a:ext uri="{9D8B030D-6E8A-4147-A177-3AD203B41FA5}">
                      <a16:colId xmlns:a16="http://schemas.microsoft.com/office/drawing/2014/main" val="4000678571"/>
                    </a:ext>
                  </a:extLst>
                </a:gridCol>
              </a:tblGrid>
              <a:tr h="33072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 п/п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раскрытия показателей налоговой отчетности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(4 - ПД;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– РБУ;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– НР)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документа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налогоплательщика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4 - </a:t>
                      </a: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первичные документы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3 - бухгалтерские регистры / отчеты, формируемые в учетных системах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2 - налоговые регистры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1 - показатели налоговой отчетности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343074"/>
                  </a:ext>
                </a:extLst>
              </a:tr>
              <a:tr h="1653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строки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строки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894606"/>
                  </a:ext>
                </a:extLst>
              </a:tr>
              <a:tr h="1653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731585"/>
                  </a:ext>
                </a:extLst>
              </a:tr>
              <a:tr h="11575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«9.3 Отчет о выбытии объектов налогообложения по состоянию на …»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701.01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C,D,E,F,G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юридических лиц и индивидуальных предпринимателей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19677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21540000">
            <a:off x="5264559" y="4204834"/>
            <a:ext cx="3819525" cy="682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801187" y="4598126"/>
            <a:ext cx="104067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расшифровка аббревиатур: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БИН – Бизнес-идентификационный номер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ФНО – Форма налоговой отчетности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НР – Налоговый регистр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РБУ – Регистр бухгалтерского учета и (или) отчет, формируемый в учетной системе налогоплательщика.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3403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18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216740"/>
              </p:ext>
            </p:extLst>
          </p:nvPr>
        </p:nvGraphicFramePr>
        <p:xfrm>
          <a:off x="1246777" y="400935"/>
          <a:ext cx="92456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1907097783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25238517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61531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57348" y="1658265"/>
            <a:ext cx="10624457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2. Взаимосвязи между уровнями раскрытия налоговой отчетности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421680"/>
              </p:ext>
            </p:extLst>
          </p:nvPr>
        </p:nvGraphicFramePr>
        <p:xfrm>
          <a:off x="1402080" y="2283527"/>
          <a:ext cx="9239794" cy="1844335"/>
        </p:xfrm>
        <a:graphic>
          <a:graphicData uri="http://schemas.openxmlformats.org/drawingml/2006/table">
            <a:tbl>
              <a:tblPr firstRow="1" firstCol="1" bandRow="1"/>
              <a:tblGrid>
                <a:gridCol w="5728999">
                  <a:extLst>
                    <a:ext uri="{9D8B030D-6E8A-4147-A177-3AD203B41FA5}">
                      <a16:colId xmlns:a16="http://schemas.microsoft.com/office/drawing/2014/main" val="3149909936"/>
                    </a:ext>
                  </a:extLst>
                </a:gridCol>
                <a:gridCol w="3510795">
                  <a:extLst>
                    <a:ext uri="{9D8B030D-6E8A-4147-A177-3AD203B41FA5}">
                      <a16:colId xmlns:a16="http://schemas.microsoft.com/office/drawing/2014/main" val="698721385"/>
                    </a:ext>
                  </a:extLst>
                </a:gridCol>
              </a:tblGrid>
              <a:tr h="368867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622663"/>
                  </a:ext>
                </a:extLst>
              </a:tr>
              <a:tr h="368867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476712"/>
                  </a:ext>
                </a:extLst>
              </a:tr>
              <a:tr h="368867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766396"/>
                  </a:ext>
                </a:extLst>
              </a:tr>
              <a:tr h="737734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9749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777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19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969045"/>
              </p:ext>
            </p:extLst>
          </p:nvPr>
        </p:nvGraphicFramePr>
        <p:xfrm>
          <a:off x="698863" y="500779"/>
          <a:ext cx="10726784" cy="4499374"/>
        </p:xfrm>
        <a:graphic>
          <a:graphicData uri="http://schemas.openxmlformats.org/drawingml/2006/table">
            <a:tbl>
              <a:tblPr firstRow="1" firstCol="1" bandRow="1"/>
              <a:tblGrid>
                <a:gridCol w="1618073">
                  <a:extLst>
                    <a:ext uri="{9D8B030D-6E8A-4147-A177-3AD203B41FA5}">
                      <a16:colId xmlns:a16="http://schemas.microsoft.com/office/drawing/2014/main" val="3876890200"/>
                    </a:ext>
                  </a:extLst>
                </a:gridCol>
                <a:gridCol w="2160146">
                  <a:extLst>
                    <a:ext uri="{9D8B030D-6E8A-4147-A177-3AD203B41FA5}">
                      <a16:colId xmlns:a16="http://schemas.microsoft.com/office/drawing/2014/main" val="127930957"/>
                    </a:ext>
                  </a:extLst>
                </a:gridCol>
                <a:gridCol w="1374924">
                  <a:extLst>
                    <a:ext uri="{9D8B030D-6E8A-4147-A177-3AD203B41FA5}">
                      <a16:colId xmlns:a16="http://schemas.microsoft.com/office/drawing/2014/main" val="3716672808"/>
                    </a:ext>
                  </a:extLst>
                </a:gridCol>
                <a:gridCol w="1618073">
                  <a:extLst>
                    <a:ext uri="{9D8B030D-6E8A-4147-A177-3AD203B41FA5}">
                      <a16:colId xmlns:a16="http://schemas.microsoft.com/office/drawing/2014/main" val="3529498701"/>
                    </a:ext>
                  </a:extLst>
                </a:gridCol>
                <a:gridCol w="1258362">
                  <a:extLst>
                    <a:ext uri="{9D8B030D-6E8A-4147-A177-3AD203B41FA5}">
                      <a16:colId xmlns:a16="http://schemas.microsoft.com/office/drawing/2014/main" val="3676174625"/>
                    </a:ext>
                  </a:extLst>
                </a:gridCol>
                <a:gridCol w="1348603">
                  <a:extLst>
                    <a:ext uri="{9D8B030D-6E8A-4147-A177-3AD203B41FA5}">
                      <a16:colId xmlns:a16="http://schemas.microsoft.com/office/drawing/2014/main" val="588096130"/>
                    </a:ext>
                  </a:extLst>
                </a:gridCol>
                <a:gridCol w="1348603">
                  <a:extLst>
                    <a:ext uri="{9D8B030D-6E8A-4147-A177-3AD203B41FA5}">
                      <a16:colId xmlns:a16="http://schemas.microsoft.com/office/drawing/2014/main" val="2603228048"/>
                    </a:ext>
                  </a:extLst>
                </a:gridCol>
              </a:tblGrid>
              <a:tr h="166011">
                <a:tc rowSpan="2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4. Наименование первичных документов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3. Наименование РБУ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2. Наименование НР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1. ФНО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313219"/>
                  </a:ext>
                </a:extLst>
              </a:tr>
              <a:tr h="415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Код ФНО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строки/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графы ФНО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строки/графы ФНО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110195"/>
                  </a:ext>
                </a:extLst>
              </a:tr>
              <a:tr h="166011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200" b="1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415689"/>
                  </a:ext>
                </a:extLst>
              </a:tr>
              <a:tr h="1259317">
                <a:tc rowSpan="2"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spc="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Акт приемки-передачи основных средств;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Документы, на основании которых проведена переоценка ОС в бухгалтерском учете;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Организационно-распорядительный документ на перевод ОС в ДАПП;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Другие документы, связанные с исчислением налога на имущество.</a:t>
                      </a: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РБУ «Карточка ОС»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«9.1 Отчет о среднегодовой стоимости объектов обложения налогом»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</a:t>
                      </a: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700.00.005</a:t>
                      </a: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исчисленного налога, всего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771019"/>
                  </a:ext>
                </a:extLst>
              </a:tr>
              <a:tr h="2325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«9.2 Отчет о поступлении объектов налогообложения по состоянию на …».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регистр «9.3 Отчет о выбытии объектов налогообложения по состоянию на …».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701.01</a:t>
                      </a: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701.01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юридических лиц и индивидуальных предпринимателей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48" marR="663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9892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20485" y="5000153"/>
            <a:ext cx="102478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расшифровка аббревиатур: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ФНО – Форма налоговой отчетности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РБУ – Регистр бухгалтерского учета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НР – Налоговый регистр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1200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 – Основное средство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79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0673058"/>
              </p:ext>
            </p:extLst>
          </p:nvPr>
        </p:nvGraphicFramePr>
        <p:xfrm>
          <a:off x="562428" y="498657"/>
          <a:ext cx="46228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11028607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994755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083265"/>
              </p:ext>
            </p:extLst>
          </p:nvPr>
        </p:nvGraphicFramePr>
        <p:xfrm>
          <a:off x="6299200" y="498657"/>
          <a:ext cx="46228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25350156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916861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35430" y="2028916"/>
            <a:ext cx="1091837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4 раскрытия показателей налоговой отчетности. Перечень первичных документов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345165"/>
              </p:ext>
            </p:extLst>
          </p:nvPr>
        </p:nvGraphicFramePr>
        <p:xfrm>
          <a:off x="635726" y="2884420"/>
          <a:ext cx="10502537" cy="2010503"/>
        </p:xfrm>
        <a:graphic>
          <a:graphicData uri="http://schemas.openxmlformats.org/drawingml/2006/table">
            <a:tbl>
              <a:tblPr firstRow="1" firstCol="1" bandRow="1"/>
              <a:tblGrid>
                <a:gridCol w="6302045">
                  <a:extLst>
                    <a:ext uri="{9D8B030D-6E8A-4147-A177-3AD203B41FA5}">
                      <a16:colId xmlns:a16="http://schemas.microsoft.com/office/drawing/2014/main" val="482389576"/>
                    </a:ext>
                  </a:extLst>
                </a:gridCol>
                <a:gridCol w="4200492">
                  <a:extLst>
                    <a:ext uri="{9D8B030D-6E8A-4147-A177-3AD203B41FA5}">
                      <a16:colId xmlns:a16="http://schemas.microsoft.com/office/drawing/2014/main" val="2193415837"/>
                    </a:ext>
                  </a:extLst>
                </a:gridCol>
              </a:tblGrid>
              <a:tr h="477089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6902467"/>
                  </a:ext>
                </a:extLst>
              </a:tr>
              <a:tr h="474499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29511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691453"/>
                  </a:ext>
                </a:extLst>
              </a:tr>
              <a:tr h="632195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5053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8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20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002985"/>
              </p:ext>
            </p:extLst>
          </p:nvPr>
        </p:nvGraphicFramePr>
        <p:xfrm>
          <a:off x="1255486" y="357392"/>
          <a:ext cx="924560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526342744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8701205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74593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55486" y="1553763"/>
            <a:ext cx="1009831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3. Схема взаимосвязей между уровнями раскрытия налоговой отчетности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16769"/>
              </p:ext>
            </p:extLst>
          </p:nvPr>
        </p:nvGraphicFramePr>
        <p:xfrm>
          <a:off x="1426890" y="2225700"/>
          <a:ext cx="9441407" cy="2032790"/>
        </p:xfrm>
        <a:graphic>
          <a:graphicData uri="http://schemas.openxmlformats.org/drawingml/2006/table">
            <a:tbl>
              <a:tblPr firstRow="1" firstCol="1" bandRow="1"/>
              <a:tblGrid>
                <a:gridCol w="4442861">
                  <a:extLst>
                    <a:ext uri="{9D8B030D-6E8A-4147-A177-3AD203B41FA5}">
                      <a16:colId xmlns:a16="http://schemas.microsoft.com/office/drawing/2014/main" val="2817707781"/>
                    </a:ext>
                  </a:extLst>
                </a:gridCol>
                <a:gridCol w="4998546">
                  <a:extLst>
                    <a:ext uri="{9D8B030D-6E8A-4147-A177-3AD203B41FA5}">
                      <a16:colId xmlns:a16="http://schemas.microsoft.com/office/drawing/2014/main" val="3748542894"/>
                    </a:ext>
                  </a:extLst>
                </a:gridCol>
              </a:tblGrid>
              <a:tr h="40655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195723"/>
                  </a:ext>
                </a:extLst>
              </a:tr>
              <a:tr h="40655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00931"/>
                  </a:ext>
                </a:extLst>
              </a:tr>
              <a:tr h="40655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385480"/>
                  </a:ext>
                </a:extLst>
              </a:tr>
              <a:tr h="813116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755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33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350" y="156754"/>
            <a:ext cx="7585164" cy="32195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349" y="3376311"/>
            <a:ext cx="7585165" cy="3050615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700009"/>
              </p:ext>
            </p:extLst>
          </p:nvPr>
        </p:nvGraphicFramePr>
        <p:xfrm>
          <a:off x="487679" y="513806"/>
          <a:ext cx="11094720" cy="5871529"/>
        </p:xfrm>
        <a:graphic>
          <a:graphicData uri="http://schemas.openxmlformats.org/drawingml/2006/table">
            <a:tbl>
              <a:tblPr firstRow="1" firstCol="1" bandRow="1"/>
              <a:tblGrid>
                <a:gridCol w="1801724">
                  <a:extLst>
                    <a:ext uri="{9D8B030D-6E8A-4147-A177-3AD203B41FA5}">
                      <a16:colId xmlns:a16="http://schemas.microsoft.com/office/drawing/2014/main" val="1803123126"/>
                    </a:ext>
                  </a:extLst>
                </a:gridCol>
                <a:gridCol w="725271">
                  <a:extLst>
                    <a:ext uri="{9D8B030D-6E8A-4147-A177-3AD203B41FA5}">
                      <a16:colId xmlns:a16="http://schemas.microsoft.com/office/drawing/2014/main" val="3303714729"/>
                    </a:ext>
                  </a:extLst>
                </a:gridCol>
                <a:gridCol w="1353199">
                  <a:extLst>
                    <a:ext uri="{9D8B030D-6E8A-4147-A177-3AD203B41FA5}">
                      <a16:colId xmlns:a16="http://schemas.microsoft.com/office/drawing/2014/main" val="3848804708"/>
                    </a:ext>
                  </a:extLst>
                </a:gridCol>
                <a:gridCol w="1352565">
                  <a:extLst>
                    <a:ext uri="{9D8B030D-6E8A-4147-A177-3AD203B41FA5}">
                      <a16:colId xmlns:a16="http://schemas.microsoft.com/office/drawing/2014/main" val="614113012"/>
                    </a:ext>
                  </a:extLst>
                </a:gridCol>
                <a:gridCol w="1622950">
                  <a:extLst>
                    <a:ext uri="{9D8B030D-6E8A-4147-A177-3AD203B41FA5}">
                      <a16:colId xmlns:a16="http://schemas.microsoft.com/office/drawing/2014/main" val="3926196639"/>
                    </a:ext>
                  </a:extLst>
                </a:gridCol>
                <a:gridCol w="1084088">
                  <a:extLst>
                    <a:ext uri="{9D8B030D-6E8A-4147-A177-3AD203B41FA5}">
                      <a16:colId xmlns:a16="http://schemas.microsoft.com/office/drawing/2014/main" val="1691597069"/>
                    </a:ext>
                  </a:extLst>
                </a:gridCol>
                <a:gridCol w="1801724">
                  <a:extLst>
                    <a:ext uri="{9D8B030D-6E8A-4147-A177-3AD203B41FA5}">
                      <a16:colId xmlns:a16="http://schemas.microsoft.com/office/drawing/2014/main" val="2105894446"/>
                    </a:ext>
                  </a:extLst>
                </a:gridCol>
                <a:gridCol w="1353199">
                  <a:extLst>
                    <a:ext uri="{9D8B030D-6E8A-4147-A177-3AD203B41FA5}">
                      <a16:colId xmlns:a16="http://schemas.microsoft.com/office/drawing/2014/main" val="1162501150"/>
                    </a:ext>
                  </a:extLst>
                </a:gridCol>
              </a:tblGrid>
              <a:tr h="59921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документа,  утвержденного Комитетом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 налогоплательщика (при наличии)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Представление в Витрине данных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модуль ВД «Документы»;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ссылка на архив / ЕСЭД в модуле ВД «Монитор раскрытия»;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– по запросу)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первичных документов в Витрине данных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021671"/>
                  </a:ext>
                </a:extLst>
              </a:tr>
              <a:tr h="13100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(0 - по запросу;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– ежемесячно;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2 - ежеквартально;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– ежегодно;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4 - однократно)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091071"/>
                  </a:ext>
                </a:extLst>
              </a:tr>
              <a:tr h="1628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616710"/>
                  </a:ext>
                </a:extLst>
              </a:tr>
              <a:tr h="2083915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 приемки- передачи долгосрочных активов (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орма ДА-1,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утвержденная приказом МФ РК от 20 декабря 2012 года № 562</a:t>
                      </a: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 приемки-передачи основных средств 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Сведения об ОС, в том числе: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поставщика ОС;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ОС;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год выпуска (постройки) ОС;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МОЛ;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документальное основание;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краткая характеристика ОС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571687"/>
                  </a:ext>
                </a:extLst>
              </a:tr>
              <a:tr h="1600280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 на выбытие (списание) долгосрочных активов (форма ДА-3, 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утвержденная приказом МФ РК от 20 декабря 2012 года № 562</a:t>
                      </a: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 списания (ликвидации) ОС 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Сведения об ОС, в том числе: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балансовая стоимость;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сумма начисленной амортизации;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номер инвентарный/заводской;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причина списания;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техническое состояние.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3360" marR="433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343110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97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047138"/>
              </p:ext>
            </p:extLst>
          </p:nvPr>
        </p:nvGraphicFramePr>
        <p:xfrm>
          <a:off x="513808" y="583475"/>
          <a:ext cx="10839993" cy="5598078"/>
        </p:xfrm>
        <a:graphic>
          <a:graphicData uri="http://schemas.openxmlformats.org/drawingml/2006/table">
            <a:tbl>
              <a:tblPr firstRow="1" firstCol="1" bandRow="1"/>
              <a:tblGrid>
                <a:gridCol w="1760357">
                  <a:extLst>
                    <a:ext uri="{9D8B030D-6E8A-4147-A177-3AD203B41FA5}">
                      <a16:colId xmlns:a16="http://schemas.microsoft.com/office/drawing/2014/main" val="1583825099"/>
                    </a:ext>
                  </a:extLst>
                </a:gridCol>
                <a:gridCol w="708617">
                  <a:extLst>
                    <a:ext uri="{9D8B030D-6E8A-4147-A177-3AD203B41FA5}">
                      <a16:colId xmlns:a16="http://schemas.microsoft.com/office/drawing/2014/main" val="3521494766"/>
                    </a:ext>
                  </a:extLst>
                </a:gridCol>
                <a:gridCol w="1322133">
                  <a:extLst>
                    <a:ext uri="{9D8B030D-6E8A-4147-A177-3AD203B41FA5}">
                      <a16:colId xmlns:a16="http://schemas.microsoft.com/office/drawing/2014/main" val="2179527022"/>
                    </a:ext>
                  </a:extLst>
                </a:gridCol>
                <a:gridCol w="1321510">
                  <a:extLst>
                    <a:ext uri="{9D8B030D-6E8A-4147-A177-3AD203B41FA5}">
                      <a16:colId xmlns:a16="http://schemas.microsoft.com/office/drawing/2014/main" val="1405076328"/>
                    </a:ext>
                  </a:extLst>
                </a:gridCol>
                <a:gridCol w="1585689">
                  <a:extLst>
                    <a:ext uri="{9D8B030D-6E8A-4147-A177-3AD203B41FA5}">
                      <a16:colId xmlns:a16="http://schemas.microsoft.com/office/drawing/2014/main" val="290791073"/>
                    </a:ext>
                  </a:extLst>
                </a:gridCol>
                <a:gridCol w="1059197">
                  <a:extLst>
                    <a:ext uri="{9D8B030D-6E8A-4147-A177-3AD203B41FA5}">
                      <a16:colId xmlns:a16="http://schemas.microsoft.com/office/drawing/2014/main" val="1654184481"/>
                    </a:ext>
                  </a:extLst>
                </a:gridCol>
                <a:gridCol w="1760357">
                  <a:extLst>
                    <a:ext uri="{9D8B030D-6E8A-4147-A177-3AD203B41FA5}">
                      <a16:colId xmlns:a16="http://schemas.microsoft.com/office/drawing/2014/main" val="3021392883"/>
                    </a:ext>
                  </a:extLst>
                </a:gridCol>
                <a:gridCol w="1322133">
                  <a:extLst>
                    <a:ext uri="{9D8B030D-6E8A-4147-A177-3AD203B41FA5}">
                      <a16:colId xmlns:a16="http://schemas.microsoft.com/office/drawing/2014/main" val="2214869952"/>
                    </a:ext>
                  </a:extLst>
                </a:gridCol>
              </a:tblGrid>
              <a:tr h="57510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пп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документа,  утвержденного Комитетом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 налогоплательщика (при наличии)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Представление в Витрине данных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модуль ВД «Документы»;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ссылка на архив / ЕСЭД в модуле ВД «Монитор раскрытия»;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– по запросу)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первичных документов в Витрине данных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39285"/>
                  </a:ext>
                </a:extLst>
              </a:tr>
              <a:tr h="1458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(0 - по запросу;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– ежемесячно;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2 - ежеквартально;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– ежегодно;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4 - однократно)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658030"/>
                  </a:ext>
                </a:extLst>
              </a:tr>
              <a:tr h="130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709606"/>
                  </a:ext>
                </a:extLst>
              </a:tr>
              <a:tr h="1957811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Документы, на основании которых проведена переоценка ОС в бухгалтерском учете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Документы, на основании которых проведена переоценка ОС в бухгалтерском учете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ОС;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обоснование для с приложением экономических расчетов для переоценки (в сторону повышения или понижения балансовой стоимости);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дата переоценки;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переоцененная стоимость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480040"/>
                  </a:ext>
                </a:extLst>
              </a:tr>
              <a:tr h="1435728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Организационно-распорядительный документ на перевод ОС в ДАПП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Организационно-распорядительный документ на перевод ОС в ДАПП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наименование ОС;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балансовая стоимость ОС на дату перевода в ДАПП;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обоснование перевода ОС в ДАПП;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дата перевода ОС в ДАПП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5808" marR="35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67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0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543257"/>
              </p:ext>
            </p:extLst>
          </p:nvPr>
        </p:nvGraphicFramePr>
        <p:xfrm>
          <a:off x="513806" y="487680"/>
          <a:ext cx="10839993" cy="5706936"/>
        </p:xfrm>
        <a:graphic>
          <a:graphicData uri="http://schemas.openxmlformats.org/drawingml/2006/table">
            <a:tbl>
              <a:tblPr firstRow="1" firstCol="1" bandRow="1"/>
              <a:tblGrid>
                <a:gridCol w="1760357">
                  <a:extLst>
                    <a:ext uri="{9D8B030D-6E8A-4147-A177-3AD203B41FA5}">
                      <a16:colId xmlns:a16="http://schemas.microsoft.com/office/drawing/2014/main" val="16238518"/>
                    </a:ext>
                  </a:extLst>
                </a:gridCol>
                <a:gridCol w="708618">
                  <a:extLst>
                    <a:ext uri="{9D8B030D-6E8A-4147-A177-3AD203B41FA5}">
                      <a16:colId xmlns:a16="http://schemas.microsoft.com/office/drawing/2014/main" val="2233421441"/>
                    </a:ext>
                  </a:extLst>
                </a:gridCol>
                <a:gridCol w="1322132">
                  <a:extLst>
                    <a:ext uri="{9D8B030D-6E8A-4147-A177-3AD203B41FA5}">
                      <a16:colId xmlns:a16="http://schemas.microsoft.com/office/drawing/2014/main" val="3058096312"/>
                    </a:ext>
                  </a:extLst>
                </a:gridCol>
                <a:gridCol w="1321510">
                  <a:extLst>
                    <a:ext uri="{9D8B030D-6E8A-4147-A177-3AD203B41FA5}">
                      <a16:colId xmlns:a16="http://schemas.microsoft.com/office/drawing/2014/main" val="1611578824"/>
                    </a:ext>
                  </a:extLst>
                </a:gridCol>
                <a:gridCol w="1585689">
                  <a:extLst>
                    <a:ext uri="{9D8B030D-6E8A-4147-A177-3AD203B41FA5}">
                      <a16:colId xmlns:a16="http://schemas.microsoft.com/office/drawing/2014/main" val="2196928671"/>
                    </a:ext>
                  </a:extLst>
                </a:gridCol>
                <a:gridCol w="1059198">
                  <a:extLst>
                    <a:ext uri="{9D8B030D-6E8A-4147-A177-3AD203B41FA5}">
                      <a16:colId xmlns:a16="http://schemas.microsoft.com/office/drawing/2014/main" val="1766048083"/>
                    </a:ext>
                  </a:extLst>
                </a:gridCol>
                <a:gridCol w="1760357">
                  <a:extLst>
                    <a:ext uri="{9D8B030D-6E8A-4147-A177-3AD203B41FA5}">
                      <a16:colId xmlns:a16="http://schemas.microsoft.com/office/drawing/2014/main" val="2014270722"/>
                    </a:ext>
                  </a:extLst>
                </a:gridCol>
                <a:gridCol w="1322132">
                  <a:extLst>
                    <a:ext uri="{9D8B030D-6E8A-4147-A177-3AD203B41FA5}">
                      <a16:colId xmlns:a16="http://schemas.microsoft.com/office/drawing/2014/main" val="1985332255"/>
                    </a:ext>
                  </a:extLst>
                </a:gridCol>
              </a:tblGrid>
              <a:tr h="101469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документа,  утвержденного Комитетом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первичного документа налогоплательщика (при наличии)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Представление в Витрине данных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модуль ВД «Документы»;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– ссылка на архив / ЕСЭД в модуле ВД «Монитор раскрытия»;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– по запросу)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первичных документов в Витрине данных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54212"/>
                  </a:ext>
                </a:extLst>
              </a:tr>
              <a:tr h="2591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(0 - по запросу;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– ежемесячно;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2 - ежеквартально;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– ежегодно;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4 - однократно)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689317"/>
                  </a:ext>
                </a:extLst>
              </a:tr>
              <a:tr h="233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5983103"/>
                  </a:ext>
                </a:extLst>
              </a:tr>
              <a:tr h="1867036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+mj-lt"/>
                        <a:buAutoNum type="arabicPeriod" startAt="5"/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Другие документы, связанные с исчислением налогов, предоставляемые по запросу КГД МФ РК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028" marR="62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2315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6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443177"/>
              </p:ext>
            </p:extLst>
          </p:nvPr>
        </p:nvGraphicFramePr>
        <p:xfrm>
          <a:off x="431801" y="357051"/>
          <a:ext cx="4622800" cy="1586738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5900137"/>
                    </a:ext>
                  </a:extLst>
                </a:gridCol>
              </a:tblGrid>
              <a:tr h="10468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62656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069120"/>
              </p:ext>
            </p:extLst>
          </p:nvPr>
        </p:nvGraphicFramePr>
        <p:xfrm>
          <a:off x="6005286" y="345811"/>
          <a:ext cx="4622800" cy="1597978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5742908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290505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31801" y="2433191"/>
            <a:ext cx="1092199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3 раскрытия показателей налоговой отчетности. Перечень регистров бухгалтерского учета и (или) отчетов, формируемых в учетной системе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752064"/>
              </p:ext>
            </p:extLst>
          </p:nvPr>
        </p:nvGraphicFramePr>
        <p:xfrm>
          <a:off x="748936" y="3467893"/>
          <a:ext cx="10604863" cy="2166552"/>
        </p:xfrm>
        <a:graphic>
          <a:graphicData uri="http://schemas.openxmlformats.org/drawingml/2006/table">
            <a:tbl>
              <a:tblPr firstRow="1" firstCol="1" bandRow="1"/>
              <a:tblGrid>
                <a:gridCol w="6061666">
                  <a:extLst>
                    <a:ext uri="{9D8B030D-6E8A-4147-A177-3AD203B41FA5}">
                      <a16:colId xmlns:a16="http://schemas.microsoft.com/office/drawing/2014/main" val="2539970463"/>
                    </a:ext>
                  </a:extLst>
                </a:gridCol>
                <a:gridCol w="4543197">
                  <a:extLst>
                    <a:ext uri="{9D8B030D-6E8A-4147-A177-3AD203B41FA5}">
                      <a16:colId xmlns:a16="http://schemas.microsoft.com/office/drawing/2014/main" val="3848723697"/>
                    </a:ext>
                  </a:extLst>
                </a:gridCol>
              </a:tblGrid>
              <a:tr h="43331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133579"/>
                  </a:ext>
                </a:extLst>
              </a:tr>
              <a:tr h="43331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656639"/>
                  </a:ext>
                </a:extLst>
              </a:tr>
              <a:tr h="433310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4026330"/>
                  </a:ext>
                </a:extLst>
              </a:tr>
              <a:tr h="866622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530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6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7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7524"/>
              </p:ext>
            </p:extLst>
          </p:nvPr>
        </p:nvGraphicFramePr>
        <p:xfrm>
          <a:off x="496386" y="365762"/>
          <a:ext cx="11155682" cy="5304922"/>
        </p:xfrm>
        <a:graphic>
          <a:graphicData uri="http://schemas.openxmlformats.org/drawingml/2006/table">
            <a:tbl>
              <a:tblPr firstRow="1" firstCol="1" bandRow="1"/>
              <a:tblGrid>
                <a:gridCol w="1366185">
                  <a:extLst>
                    <a:ext uri="{9D8B030D-6E8A-4147-A177-3AD203B41FA5}">
                      <a16:colId xmlns:a16="http://schemas.microsoft.com/office/drawing/2014/main" val="4294297584"/>
                    </a:ext>
                  </a:extLst>
                </a:gridCol>
                <a:gridCol w="660476">
                  <a:extLst>
                    <a:ext uri="{9D8B030D-6E8A-4147-A177-3AD203B41FA5}">
                      <a16:colId xmlns:a16="http://schemas.microsoft.com/office/drawing/2014/main" val="1590166745"/>
                    </a:ext>
                  </a:extLst>
                </a:gridCol>
                <a:gridCol w="1695381">
                  <a:extLst>
                    <a:ext uri="{9D8B030D-6E8A-4147-A177-3AD203B41FA5}">
                      <a16:colId xmlns:a16="http://schemas.microsoft.com/office/drawing/2014/main" val="4064785146"/>
                    </a:ext>
                  </a:extLst>
                </a:gridCol>
                <a:gridCol w="1831095">
                  <a:extLst>
                    <a:ext uri="{9D8B030D-6E8A-4147-A177-3AD203B41FA5}">
                      <a16:colId xmlns:a16="http://schemas.microsoft.com/office/drawing/2014/main" val="3182906813"/>
                    </a:ext>
                  </a:extLst>
                </a:gridCol>
                <a:gridCol w="1588200">
                  <a:extLst>
                    <a:ext uri="{9D8B030D-6E8A-4147-A177-3AD203B41FA5}">
                      <a16:colId xmlns:a16="http://schemas.microsoft.com/office/drawing/2014/main" val="309220606"/>
                    </a:ext>
                  </a:extLst>
                </a:gridCol>
                <a:gridCol w="1296590">
                  <a:extLst>
                    <a:ext uri="{9D8B030D-6E8A-4147-A177-3AD203B41FA5}">
                      <a16:colId xmlns:a16="http://schemas.microsoft.com/office/drawing/2014/main" val="1173014567"/>
                    </a:ext>
                  </a:extLst>
                </a:gridCol>
                <a:gridCol w="1366185">
                  <a:extLst>
                    <a:ext uri="{9D8B030D-6E8A-4147-A177-3AD203B41FA5}">
                      <a16:colId xmlns:a16="http://schemas.microsoft.com/office/drawing/2014/main" val="2539364660"/>
                    </a:ext>
                  </a:extLst>
                </a:gridCol>
                <a:gridCol w="1351570">
                  <a:extLst>
                    <a:ext uri="{9D8B030D-6E8A-4147-A177-3AD203B41FA5}">
                      <a16:colId xmlns:a16="http://schemas.microsoft.com/office/drawing/2014/main" val="3343366573"/>
                    </a:ext>
                  </a:extLst>
                </a:gridCol>
              </a:tblGrid>
              <a:tr h="80224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 ФНО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Информация, подлежащая раскрытию РБУ и/или отчетами, формируемыми в учетной системе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РБУ и/или отчетов, формируемых в учетной системе налогоплательщика, применяемых для расшифровки формы налоговой отчетности (при наличии)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Подтверждаемые данные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Представление в Витрине данных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 – модуль ВД «Монитор раскрытия»,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– отсутствие)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и сроки представления РБУ и (или) отчетов, формируемых в учетной системе, в Витрине данных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848624"/>
                  </a:ext>
                </a:extLst>
              </a:tr>
              <a:tr h="1604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Периодичность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(0 – по запросу; 1 – ежемесячно; 2 – ежеквартально; 3 – ежегодно; 4 – однократно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685789"/>
                  </a:ext>
                </a:extLst>
              </a:tr>
              <a:tr h="160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075853"/>
                  </a:ext>
                </a:extLst>
              </a:tr>
              <a:tr h="17649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Детальная информация об объектах обложения налогом на имущество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РБУ «Карточка ОС»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название ОС;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дата поступления ОС;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дата выбытия ОС;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первоначальная стоимость ОС;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накопленная амортизация;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балансовая стоимость.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886355"/>
                  </a:ext>
                </a:extLst>
              </a:tr>
              <a:tr h="962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700.00, 701.01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Информация об объектах обложения налогом на имущество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РБУ «Реестр ОС» *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название ОС;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балансовая стоимость на начало текущего налогового периода.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818419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79268" y="5822909"/>
            <a:ext cx="1097279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spc="1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Документы, которые не используются во взаимосвязях, а используются </a:t>
            </a:r>
            <a:r>
              <a:rPr lang="ru-RU" sz="1500" spc="1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справочно</a:t>
            </a:r>
            <a:r>
              <a:rPr lang="ru-RU" sz="1500" spc="1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 для контроля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7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57349" y="732584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расшифровка аббревиатур: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i="1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БИН – Бизнес-идентификационный номер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ФНО – Форма налоговой отчетности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РБУ – Регистр бухгалтерского учета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pc="1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 – Основное средство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81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3329F-FD54-4F53-9642-89573FFF1164}" type="slidenum">
              <a:rPr lang="ru-RU" smtClean="0"/>
              <a:t>9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809889"/>
              </p:ext>
            </p:extLst>
          </p:nvPr>
        </p:nvGraphicFramePr>
        <p:xfrm>
          <a:off x="1394823" y="415562"/>
          <a:ext cx="9245600" cy="1597978"/>
        </p:xfrm>
        <a:graphic>
          <a:graphicData uri="http://schemas.openxmlformats.org/drawingml/2006/table">
            <a:tbl>
              <a:tblPr firstRow="1" firstCol="1" bandRow="1"/>
              <a:tblGrid>
                <a:gridCol w="4622800">
                  <a:extLst>
                    <a:ext uri="{9D8B030D-6E8A-4147-A177-3AD203B41FA5}">
                      <a16:colId xmlns:a16="http://schemas.microsoft.com/office/drawing/2014/main" val="2649333995"/>
                    </a:ext>
                  </a:extLst>
                </a:gridCol>
                <a:gridCol w="4622800">
                  <a:extLst>
                    <a:ext uri="{9D8B030D-6E8A-4147-A177-3AD203B41FA5}">
                      <a16:colId xmlns:a16="http://schemas.microsoft.com/office/drawing/2014/main" val="7070102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Комитета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Согласовано: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____________________ __________________ ___________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730625" algn="l"/>
                        </a:tabLs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Ф.И.О., должность и подпись лица, ответственного за согласование документа со стороны налогоплательщика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83295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57348" y="2537831"/>
            <a:ext cx="10920549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2 раскрытия показателей налоговой отчетности. Перечень налоговых регистров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519402"/>
              </p:ext>
            </p:extLst>
          </p:nvPr>
        </p:nvGraphicFramePr>
        <p:xfrm>
          <a:off x="1071153" y="3450818"/>
          <a:ext cx="9980023" cy="2514552"/>
        </p:xfrm>
        <a:graphic>
          <a:graphicData uri="http://schemas.openxmlformats.org/drawingml/2006/table">
            <a:tbl>
              <a:tblPr firstRow="1" firstCol="1" bandRow="1"/>
              <a:tblGrid>
                <a:gridCol w="6861632">
                  <a:extLst>
                    <a:ext uri="{9D8B030D-6E8A-4147-A177-3AD203B41FA5}">
                      <a16:colId xmlns:a16="http://schemas.microsoft.com/office/drawing/2014/main" val="3764102465"/>
                    </a:ext>
                  </a:extLst>
                </a:gridCol>
                <a:gridCol w="3118391">
                  <a:extLst>
                    <a:ext uri="{9D8B030D-6E8A-4147-A177-3AD203B41FA5}">
                      <a16:colId xmlns:a16="http://schemas.microsoft.com/office/drawing/2014/main" val="1897897052"/>
                    </a:ext>
                  </a:extLst>
                </a:gridCol>
              </a:tblGrid>
              <a:tr h="62863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налогоплательщика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242311"/>
                  </a:ext>
                </a:extLst>
              </a:tr>
              <a:tr h="62863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БИН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792937"/>
                  </a:ext>
                </a:extLst>
              </a:tr>
              <a:tr h="62863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заполнения приложения (день/месяц/год)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634045"/>
                  </a:ext>
                </a:extLst>
              </a:tr>
              <a:tr h="628638">
                <a:tc>
                  <a:txBody>
                    <a:bodyPr/>
                    <a:lstStyle/>
                    <a:p>
                      <a:pPr marL="457200" algn="just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налога или другого обязательного платежа в бюджет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300"/>
                        </a:spcAft>
                        <a:tabLst>
                          <a:tab pos="8585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Налог на имущество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395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92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1888</Words>
  <Application>Microsoft Office PowerPoint</Application>
  <PresentationFormat>Широкоэкранный</PresentationFormat>
  <Paragraphs>545</Paragraphs>
  <Slides>21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Документ Microsoft Word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Hewlett-Packard Company</dc:creator>
  <cp:lastModifiedBy>Hewlett-Packard Company</cp:lastModifiedBy>
  <cp:revision>28</cp:revision>
  <dcterms:created xsi:type="dcterms:W3CDTF">2023-09-07T05:30:11Z</dcterms:created>
  <dcterms:modified xsi:type="dcterms:W3CDTF">2023-09-07T12:28:30Z</dcterms:modified>
</cp:coreProperties>
</file>